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49C3895-7D24-4DDE-8A23-F74EB4900DD1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2736BB3-40A8-4A07-843A-06EBF3971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C3895-7D24-4DDE-8A23-F74EB4900DD1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36BB3-40A8-4A07-843A-06EBF3971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49C3895-7D24-4DDE-8A23-F74EB4900DD1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736BB3-40A8-4A07-843A-06EBF3971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C3895-7D24-4DDE-8A23-F74EB4900DD1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36BB3-40A8-4A07-843A-06EBF3971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9C3895-7D24-4DDE-8A23-F74EB4900DD1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2736BB3-40A8-4A07-843A-06EBF3971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C3895-7D24-4DDE-8A23-F74EB4900DD1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36BB3-40A8-4A07-843A-06EBF3971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C3895-7D24-4DDE-8A23-F74EB4900DD1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36BB3-40A8-4A07-843A-06EBF3971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C3895-7D24-4DDE-8A23-F74EB4900DD1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36BB3-40A8-4A07-843A-06EBF3971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9C3895-7D24-4DDE-8A23-F74EB4900DD1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36BB3-40A8-4A07-843A-06EBF3971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C3895-7D24-4DDE-8A23-F74EB4900DD1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36BB3-40A8-4A07-843A-06EBF3971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C3895-7D24-4DDE-8A23-F74EB4900DD1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36BB3-40A8-4A07-843A-06EBF39717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49C3895-7D24-4DDE-8A23-F74EB4900DD1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2736BB3-40A8-4A07-843A-06EBF3971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Z</a:t>
            </a:r>
            <a:r>
              <a:rPr lang="sr-Latn-RS" dirty="0" smtClean="0"/>
              <a:t>aključci o ličnosti i emocionalno- socijalnom funkcionisanju OOS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i="1" dirty="0" smtClean="0"/>
              <a:t>P</a:t>
            </a:r>
            <a:r>
              <a:rPr lang="sr-Latn-RS" sz="2800" i="1" dirty="0" smtClean="0"/>
              <a:t>rof .dr V.Radoman</a:t>
            </a:r>
            <a:r>
              <a:rPr lang="sr-Latn-RS" dirty="0" smtClean="0"/>
              <a:t> </a:t>
            </a:r>
          </a:p>
          <a:p>
            <a:endParaRPr lang="sr-Latn-RS" dirty="0"/>
          </a:p>
          <a:p>
            <a:r>
              <a:rPr lang="sr-Latn-RS" dirty="0" smtClean="0"/>
              <a:t>F A S P E 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7. Rigidnost u ponašanju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Kruto, nefleksibilno ponašnje  bez razumevanja i prilagođavanja specifičnoj situaciji, </a:t>
            </a:r>
          </a:p>
          <a:p>
            <a:r>
              <a:rPr lang="sr-Latn-RS" dirty="0" smtClean="0"/>
              <a:t>Gluvi slede  rigidno, naučene obrasce ponašanja  određena pravila i nametnute norme kao što su npr. pravila bon tona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8. Teškoće savladavanja </a:t>
            </a:r>
            <a:r>
              <a:rPr lang="en-US" dirty="0" smtClean="0"/>
              <a:t> </a:t>
            </a:r>
            <a:r>
              <a:rPr lang="sr-Latn-RS" dirty="0" smtClean="0"/>
              <a:t>kriza tokom životnog ciklusa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OSOS je češće i više izložena negativnim iskustvima koja karakterišu životne prekretnice tj. krize koje predstavljaju izazov za svaku ličnost ali i priliku za rast i razvoj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ete sa oštećenim sluhom i njegovi roditelji moraju da ulože mnogo više napora i truda u savladavanju ovih kriza, kako bi dete  sa OS izraslo u zrelu ličnost sa uspešno ostvarenim identitetom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9.</a:t>
            </a:r>
            <a:r>
              <a:rPr lang="en-US" dirty="0" smtClean="0"/>
              <a:t>P</a:t>
            </a:r>
            <a:r>
              <a:rPr lang="sr-Latn-RS" dirty="0" smtClean="0"/>
              <a:t>sihopatološke tendencije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ovećan broj poremećaja ponašanja </a:t>
            </a:r>
            <a:r>
              <a:rPr lang="en-US" dirty="0" err="1" smtClean="0"/>
              <a:t>i</a:t>
            </a:r>
            <a:r>
              <a:rPr lang="sr-Latn-RS" dirty="0" smtClean="0"/>
              <a:t> emocionalne neprilagođenosti</a:t>
            </a:r>
            <a:r>
              <a:rPr lang="sr-Latn-RS" dirty="0" smtClean="0">
                <a:solidFill>
                  <a:srgbClr val="FF0000"/>
                </a:solidFill>
              </a:rPr>
              <a:t> kod dece OS</a:t>
            </a:r>
          </a:p>
          <a:p>
            <a:r>
              <a:rPr lang="sr-Latn-RS" dirty="0" smtClean="0">
                <a:solidFill>
                  <a:srgbClr val="FF0000"/>
                </a:solidFill>
              </a:rPr>
              <a:t>Kod odraslih </a:t>
            </a:r>
            <a:r>
              <a:rPr lang="sr-Latn-RS" dirty="0" smtClean="0"/>
              <a:t>gluvih uočavaju se pojačane tendencije socijalne nezrelosti,socijalnog povlačenja, depresivnih reakcija i niske samoprocene. Od mentalnih oboljenja je  povišen broj organskih psihoza (sch) i psihoza kombinovanih sa mentalnim zaostajanjem</a:t>
            </a:r>
          </a:p>
          <a:p>
            <a:r>
              <a:rPr lang="sr-Latn-RS" dirty="0" smtClean="0"/>
              <a:t>Nagluvi odrasli i kasnije ogluveli pokazuju više tendencija neurotskog tipa, depresivne reakcije i eventualno paranoidne tendencije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10. </a:t>
            </a:r>
            <a:r>
              <a:rPr lang="en-US" dirty="0" smtClean="0"/>
              <a:t>S</a:t>
            </a:r>
            <a:r>
              <a:rPr lang="sr-Latn-RS" dirty="0" smtClean="0"/>
              <a:t>ubkultura zajednice gluvih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en-US" dirty="0" smtClean="0"/>
              <a:t>P</a:t>
            </a:r>
            <a:r>
              <a:rPr lang="sr-Latn-RS" dirty="0" smtClean="0"/>
              <a:t>ozitivan uticaj na self koncept, samopouzdanje,osećanje pripadnosti sebi sličnima koje daje sigurnost i veću emocionalnu stabilnost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</a:t>
            </a:r>
            <a:r>
              <a:rPr lang="sr-Latn-RS" dirty="0" smtClean="0"/>
              <a:t>obijene karakteristike OOS u empirijskim istraživanjima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</a:t>
            </a:r>
            <a:r>
              <a:rPr lang="sr-Latn-RS" dirty="0" smtClean="0"/>
              <a:t>rebalo bi da se uzmu fleksibilno jer je ličnost razvojna kategorija koja se dinamično menja pod uticajem socijalnih činilaca (šta društvo preduzima za njihovu inkluziju), neposrednog okruženja posebno porodice, edukacije i re(habilitacije), dakle može da se menja u zavisnosti od opšteg intervencionog tretmana od strane stručnjaka i društva u celini.</a:t>
            </a:r>
          </a:p>
          <a:p>
            <a:r>
              <a:rPr lang="sr-Latn-RS" dirty="0" smtClean="0"/>
              <a:t>Trebalo bi da se tretiraju kao </a:t>
            </a:r>
            <a:r>
              <a:rPr lang="sr-Latn-RS" dirty="0" smtClean="0">
                <a:solidFill>
                  <a:srgbClr val="FF0000"/>
                </a:solidFill>
              </a:rPr>
              <a:t>pojačane</a:t>
            </a:r>
            <a:r>
              <a:rPr lang="sr-Latn-RS" dirty="0" smtClean="0"/>
              <a:t> i naglašene </a:t>
            </a:r>
            <a:r>
              <a:rPr lang="sr-Latn-RS" dirty="0" smtClean="0">
                <a:solidFill>
                  <a:srgbClr val="FF0000"/>
                </a:solidFill>
              </a:rPr>
              <a:t>tendencije</a:t>
            </a:r>
            <a:r>
              <a:rPr lang="en-US" dirty="0" smtClean="0">
                <a:solidFill>
                  <a:srgbClr val="FF0000"/>
                </a:solidFill>
              </a:rPr>
              <a:t> u </a:t>
            </a:r>
            <a:r>
              <a:rPr lang="en-US" dirty="0" err="1" smtClean="0">
                <a:solidFill>
                  <a:srgbClr val="FF0000"/>
                </a:solidFill>
              </a:rPr>
              <a:t>populaciji</a:t>
            </a:r>
            <a:r>
              <a:rPr lang="sr-Latn-RS" dirty="0" smtClean="0">
                <a:solidFill>
                  <a:srgbClr val="FF0000"/>
                </a:solidFill>
              </a:rPr>
              <a:t> </a:t>
            </a:r>
            <a:r>
              <a:rPr lang="sr-Latn-RS" dirty="0" smtClean="0"/>
              <a:t>a ne kao odlika svakog pojedinca OSOS</a:t>
            </a:r>
          </a:p>
          <a:p>
            <a:r>
              <a:rPr lang="sr-Latn-RS" dirty="0" smtClean="0"/>
              <a:t>OOS nisu sve slične već postoje velike individualne razlike</a:t>
            </a:r>
          </a:p>
          <a:p>
            <a:r>
              <a:rPr lang="sr-Latn-RS" dirty="0" smtClean="0"/>
              <a:t>Slika koju danas daju surdopsihološka istraživanja je parcijalna i mozaička (nedovoljno sagledavanje celovitosti već parcijalno istraživanje segmenata ličnosti)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</a:t>
            </a:r>
            <a:r>
              <a:rPr lang="sr-Latn-RS" dirty="0" smtClean="0"/>
              <a:t>ajčešće </a:t>
            </a:r>
            <a:r>
              <a:rPr lang="en-US" dirty="0" smtClean="0"/>
              <a:t> </a:t>
            </a:r>
            <a:r>
              <a:rPr lang="sr-Latn-RS" dirty="0" smtClean="0"/>
              <a:t>tendencije  karakteristika </a:t>
            </a:r>
            <a:r>
              <a:rPr lang="en-US" dirty="0" smtClean="0"/>
              <a:t> </a:t>
            </a:r>
            <a:r>
              <a:rPr lang="sr-Latn-RS" dirty="0" smtClean="0"/>
              <a:t>ličnosti OOS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   </a:t>
            </a:r>
          </a:p>
          <a:p>
            <a:pPr>
              <a:buNone/>
            </a:pPr>
            <a:endParaRPr lang="sr-Latn-RS" dirty="0"/>
          </a:p>
          <a:p>
            <a:pPr>
              <a:buNone/>
            </a:pPr>
            <a:r>
              <a:rPr lang="sr-Latn-RS" dirty="0" smtClean="0"/>
              <a:t>    </a:t>
            </a:r>
            <a:r>
              <a:rPr lang="en-US" dirty="0" smtClean="0"/>
              <a:t>K</a:t>
            </a:r>
            <a:r>
              <a:rPr lang="sr-Latn-RS" dirty="0" smtClean="0"/>
              <a:t>oje su dobili istraživači sa polja surdopsihologije i na osnovu kliničkog iskustva i opservacija u životnim situacijama su :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1.Socijalna  </a:t>
            </a:r>
            <a:r>
              <a:rPr lang="en-US" dirty="0" smtClean="0"/>
              <a:t>ne</a:t>
            </a:r>
            <a:r>
              <a:rPr lang="sr-Latn-RS" dirty="0" smtClean="0"/>
              <a:t>prilagođenost i socijalno ponašanje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 Socijalna neprilagođenost, socijalna nezrelost  gluvih. Sticanje i razvoj veće socijalne zrelosti kod nagluvih</a:t>
            </a:r>
          </a:p>
          <a:p>
            <a:r>
              <a:rPr lang="sr-Latn-RS" dirty="0" smtClean="0"/>
              <a:t>Ponašanje OOS (posebno dece) je nedovoljno socijalizovano, neodgovarajuće poštovanje socijalnih normi, pojačana impulsivnost, agresivnost. Moralni razvoj gluvih pokazuje zaostajanje</a:t>
            </a:r>
            <a:endParaRPr lang="en-US" dirty="0" smtClean="0"/>
          </a:p>
          <a:p>
            <a:r>
              <a:rPr lang="en-US" dirty="0" err="1" smtClean="0"/>
              <a:t>Ve</a:t>
            </a:r>
            <a:r>
              <a:rPr lang="sr-Latn-RS" dirty="0" smtClean="0"/>
              <a:t>ća komunikativna sposobnost- viši nivo socijalne zrelosti i prilagođenosti, bolji self koncept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2. Nedovoljna emocionalna prilagođenost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sr-Latn-RS" dirty="0" smtClean="0"/>
              <a:t>mocionalna nezrelost</a:t>
            </a:r>
          </a:p>
          <a:p>
            <a:r>
              <a:rPr lang="en-US" dirty="0" smtClean="0"/>
              <a:t>E</a:t>
            </a:r>
            <a:r>
              <a:rPr lang="sr-Latn-RS" dirty="0" smtClean="0"/>
              <a:t>mocionalna labilnost i povišenost emocionalnih reakcija</a:t>
            </a:r>
          </a:p>
          <a:p>
            <a:r>
              <a:rPr lang="en-US" dirty="0" smtClean="0"/>
              <a:t>E</a:t>
            </a:r>
            <a:r>
              <a:rPr lang="sr-Latn-RS" dirty="0" smtClean="0"/>
              <a:t>mocionalna zavisnost u odnosima sa značajnim emocionalno važnim figurama</a:t>
            </a:r>
          </a:p>
          <a:p>
            <a:r>
              <a:rPr lang="sr-Latn-RS" dirty="0" smtClean="0"/>
              <a:t>Mnoštvo frustracija i konflikata u odnosima sa drugima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3. Neprilagođenost pojma o sebi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sr-Latn-RS" dirty="0" smtClean="0"/>
              <a:t>sećanje manje vrednosti</a:t>
            </a:r>
          </a:p>
          <a:p>
            <a:r>
              <a:rPr lang="en-US" dirty="0" smtClean="0"/>
              <a:t>N</a:t>
            </a:r>
            <a:r>
              <a:rPr lang="sr-Latn-RS" dirty="0" smtClean="0"/>
              <a:t>ezadovoljstvo sobom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roblemi u identifikaciji sa čujućim roditeljima</a:t>
            </a:r>
          </a:p>
          <a:p>
            <a:pPr>
              <a:buNone/>
            </a:pPr>
            <a:r>
              <a:rPr lang="sr-Latn-RS" dirty="0"/>
              <a:t> </a:t>
            </a:r>
            <a:r>
              <a:rPr lang="sr-Latn-RS" dirty="0" smtClean="0"/>
              <a:t>(i nekad problemi u seksualnoj identifikaciji)</a:t>
            </a:r>
          </a:p>
          <a:p>
            <a:r>
              <a:rPr lang="sr-Latn-RS" dirty="0" smtClean="0"/>
              <a:t>Nagluva deca i adolescenti manifestovali veću neprilagođenost self koncepta nego gluvi vršnjaci (Radoman 2001)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4. Egocentrizam i </a:t>
            </a:r>
            <a:br>
              <a:rPr lang="sr-Latn-RS" dirty="0" smtClean="0"/>
            </a:br>
            <a:r>
              <a:rPr lang="sr-Latn-RS" dirty="0" smtClean="0"/>
              <a:t>    nedostatak empatije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en-US" dirty="0" err="1" smtClean="0"/>
              <a:t>Egocentrizam</a:t>
            </a:r>
            <a:r>
              <a:rPr lang="en-US" dirty="0" smtClean="0"/>
              <a:t>-o</a:t>
            </a:r>
            <a:r>
              <a:rPr lang="sr-Latn-RS" dirty="0" smtClean="0"/>
              <a:t>krenutost sebi i nedostatak brige za druge i njihove potrebe</a:t>
            </a:r>
          </a:p>
          <a:p>
            <a:endParaRPr lang="sr-Latn-RS" dirty="0" smtClean="0"/>
          </a:p>
          <a:p>
            <a:r>
              <a:rPr lang="en-US" dirty="0" smtClean="0"/>
              <a:t>O</a:t>
            </a:r>
            <a:r>
              <a:rPr lang="sr-Latn-RS" dirty="0" smtClean="0"/>
              <a:t>štećena empatička sposobnost (teškoća uživljavanja u osećanja , situacije i stanja u kojima se nalaze drugi</a:t>
            </a:r>
            <a:r>
              <a:rPr lang="en-US" dirty="0" smtClean="0"/>
              <a:t> </a:t>
            </a:r>
            <a:r>
              <a:rPr lang="en-US" dirty="0" err="1" smtClean="0"/>
              <a:t>ljudi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5. Naglašena impulsivnost,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r>
              <a:rPr lang="en-US" dirty="0" smtClean="0"/>
              <a:t>N</a:t>
            </a:r>
            <a:r>
              <a:rPr lang="sr-Latn-RS" dirty="0" smtClean="0"/>
              <a:t>aglašena agresivnost i izlivi besa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dece</a:t>
            </a:r>
            <a:r>
              <a:rPr lang="sr-Latn-RS" dirty="0" smtClean="0"/>
              <a:t> (acting out)</a:t>
            </a:r>
          </a:p>
          <a:p>
            <a:r>
              <a:rPr lang="en-US" dirty="0" smtClean="0"/>
              <a:t>T</a:t>
            </a:r>
            <a:r>
              <a:rPr lang="sr-Latn-RS" dirty="0" smtClean="0"/>
              <a:t>ežnja ka neposrednoj gratifikaciji i neposrednom zadovoljenju impulsa i potreba</a:t>
            </a:r>
          </a:p>
          <a:p>
            <a:pPr>
              <a:buNone/>
            </a:pPr>
            <a:r>
              <a:rPr lang="sr-Latn-RS" dirty="0"/>
              <a:t> </a:t>
            </a:r>
            <a:r>
              <a:rPr lang="sr-Latn-RS" dirty="0" smtClean="0"/>
              <a:t>(princip zadovoljstva nasuprot principa realnosti)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6. Ograničena interesovanja i nedovoljna motivacija za </a:t>
            </a:r>
            <a:r>
              <a:rPr lang="en-US" dirty="0" err="1" smtClean="0"/>
              <a:t>razli</a:t>
            </a:r>
            <a:r>
              <a:rPr lang="sr-Latn-RS" dirty="0" smtClean="0"/>
              <a:t>č</a:t>
            </a:r>
            <a:r>
              <a:rPr lang="en-US" dirty="0" err="1" smtClean="0"/>
              <a:t>ite</a:t>
            </a:r>
            <a:r>
              <a:rPr lang="en-US" dirty="0" smtClean="0"/>
              <a:t> </a:t>
            </a:r>
            <a:r>
              <a:rPr lang="sr-Latn-RS" dirty="0" smtClean="0"/>
              <a:t> aktivnosti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Nedovoljan spektar raznorodnih interesovanja za aktivnosti u kojima oštećen sluh ne predstavlja objektivnu prepreku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Nedovoljna motivacija da se učestvuje u mnogobrojnim i raznovrsnim životnim aktivnostima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659</TotalTime>
  <Words>602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Zaključci o ličnosti i emocionalno- socijalnom funkcionisanju OOS</vt:lpstr>
      <vt:lpstr>Dobijene karakteristike OOS u empirijskim istraživanjima </vt:lpstr>
      <vt:lpstr>Najčešće  tendencije  karakteristika  ličnosti OOS</vt:lpstr>
      <vt:lpstr>1.Socijalna  neprilagođenost i socijalno ponašanje</vt:lpstr>
      <vt:lpstr>2. Nedovoljna emocionalna prilagođenost</vt:lpstr>
      <vt:lpstr>3. Neprilagođenost pojma o sebi</vt:lpstr>
      <vt:lpstr>4. Egocentrizam i      nedostatak empatije</vt:lpstr>
      <vt:lpstr>5. Naglašena impulsivnost,</vt:lpstr>
      <vt:lpstr>6. Ograničena interesovanja i nedovoljna motivacija za različite  aktivnosti </vt:lpstr>
      <vt:lpstr>7. Rigidnost u ponašanju</vt:lpstr>
      <vt:lpstr>8. Teškoće savladavanja  kriza tokom životnog ciklusa</vt:lpstr>
      <vt:lpstr>9.Psihopatološke tendencije</vt:lpstr>
      <vt:lpstr>10. Subkultura zajednice gluvih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Zaključci o ličnosti i emocionalno- socijalnom funkcionisanju OOS</dc:title>
  <dc:creator>Fasper</dc:creator>
  <cp:lastModifiedBy>FasperVR</cp:lastModifiedBy>
  <cp:revision>31</cp:revision>
  <dcterms:created xsi:type="dcterms:W3CDTF">2012-04-03T07:31:39Z</dcterms:created>
  <dcterms:modified xsi:type="dcterms:W3CDTF">2016-04-04T22:19:36Z</dcterms:modified>
</cp:coreProperties>
</file>